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7" r:id="rId3"/>
    <p:sldId id="263" r:id="rId4"/>
    <p:sldId id="264" r:id="rId5"/>
    <p:sldId id="258" r:id="rId6"/>
    <p:sldId id="259" r:id="rId7"/>
    <p:sldId id="260" r:id="rId8"/>
    <p:sldId id="268" r:id="rId9"/>
    <p:sldId id="269" r:id="rId10"/>
    <p:sldId id="270" r:id="rId11"/>
    <p:sldId id="265" r:id="rId12"/>
    <p:sldId id="266" r:id="rId13"/>
    <p:sldId id="276" r:id="rId14"/>
    <p:sldId id="286" r:id="rId15"/>
    <p:sldId id="277" r:id="rId16"/>
    <p:sldId id="272" r:id="rId17"/>
    <p:sldId id="283" r:id="rId18"/>
    <p:sldId id="28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914" autoAdjust="0"/>
    <p:restoredTop sz="94660"/>
  </p:normalViewPr>
  <p:slideViewPr>
    <p:cSldViewPr>
      <p:cViewPr>
        <p:scale>
          <a:sx n="100" d="100"/>
          <a:sy n="100" d="100"/>
        </p:scale>
        <p:origin x="-696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5EAFC-7907-4A66-B25F-4D3B37E2256A}" type="datetimeFigureOut">
              <a:rPr lang="en-US" smtClean="0"/>
              <a:pPr/>
              <a:t>4/23/2020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4337A7-A4D7-476B-BCA5-363B3E6928F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8C80-AEFB-452C-BB3F-DB1151D2182A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52D5-402F-4C31-BD4E-09858DD42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78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8C80-AEFB-452C-BB3F-DB1151D2182A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52D5-402F-4C31-BD4E-09858DD42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78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8C80-AEFB-452C-BB3F-DB1151D2182A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52D5-402F-4C31-BD4E-09858DD42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78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8C80-AEFB-452C-BB3F-DB1151D2182A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52D5-402F-4C31-BD4E-09858DD42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78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8C80-AEFB-452C-BB3F-DB1151D2182A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52D5-402F-4C31-BD4E-09858DD42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78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8C80-AEFB-452C-BB3F-DB1151D2182A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52D5-402F-4C31-BD4E-09858DD42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78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8C80-AEFB-452C-BB3F-DB1151D2182A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52D5-402F-4C31-BD4E-09858DD42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78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8C80-AEFB-452C-BB3F-DB1151D2182A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52D5-402F-4C31-BD4E-09858DD42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78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8C80-AEFB-452C-BB3F-DB1151D2182A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52D5-402F-4C31-BD4E-09858DD42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78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8C80-AEFB-452C-BB3F-DB1151D2182A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52D5-402F-4C31-BD4E-09858DD42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78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8C80-AEFB-452C-BB3F-DB1151D2182A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52D5-402F-4C31-BD4E-09858DD42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78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58C80-AEFB-452C-BB3F-DB1151D2182A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152D5-402F-4C31-BD4E-09858DD42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78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1"/>
            <a:ext cx="7772400" cy="2152650"/>
          </a:xfrm>
        </p:spPr>
        <p:txBody>
          <a:bodyPr>
            <a:normAutofit fontScale="90000"/>
          </a:bodyPr>
          <a:lstStyle/>
          <a:p>
            <a:r>
              <a:rPr lang="en-US" dirty="0"/>
              <a:t>Chemical properties of </a:t>
            </a:r>
            <a:r>
              <a:rPr lang="en-US" dirty="0" smtClean="0"/>
              <a:t>noble gases</a:t>
            </a:r>
            <a:r>
              <a:rPr lang="en-US" dirty="0" smtClean="0"/>
              <a:t>, structure </a:t>
            </a:r>
            <a:r>
              <a:rPr lang="en-US" dirty="0"/>
              <a:t>and bonding in xenon.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09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B. Sc. II SEM,</a:t>
            </a:r>
          </a:p>
          <a:p>
            <a:r>
              <a:rPr lang="en-US" dirty="0" smtClean="0"/>
              <a:t>CHEMISTRY</a:t>
            </a:r>
          </a:p>
          <a:p>
            <a:r>
              <a:rPr lang="en-US" dirty="0" smtClean="0"/>
              <a:t>REENU MISHRA</a:t>
            </a:r>
          </a:p>
          <a:p>
            <a:r>
              <a:rPr lang="en-US" dirty="0" smtClean="0"/>
              <a:t>GUIDED BY- Dr. </a:t>
            </a:r>
            <a:r>
              <a:rPr lang="en-US" dirty="0" err="1" smtClean="0"/>
              <a:t>Dhanesh</a:t>
            </a:r>
            <a:r>
              <a:rPr lang="en-US" dirty="0" smtClean="0"/>
              <a:t> Sing</a:t>
            </a:r>
            <a:endParaRPr lang="en-US" dirty="0"/>
          </a:p>
        </p:txBody>
      </p:sp>
      <p:pic>
        <p:nvPicPr>
          <p:cNvPr id="10" name="~PP3494.WAV">
            <a:hlinkClick r:id="" action="ppaction://media"/>
          </p:cNvPr>
          <p:cNvPicPr>
            <a:picLocks noRot="1" noChangeAspect="1"/>
          </p:cNvPicPr>
          <p:nvPr>
            <a:wavAudioFile r:embed="rId1" name="~PP3494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7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XeF</a:t>
            </a:r>
            <a:r>
              <a:rPr lang="en-US" baseline="-25000" dirty="0" smtClean="0"/>
              <a:t>6</a:t>
            </a:r>
            <a:r>
              <a:rPr lang="en-US" dirty="0" smtClean="0"/>
              <a:t> Structure</a:t>
            </a:r>
            <a:endParaRPr lang="en-US" dirty="0"/>
          </a:p>
        </p:txBody>
      </p:sp>
      <p:pic>
        <p:nvPicPr>
          <p:cNvPr id="5" name="~PP20.WAV">
            <a:hlinkClick r:id="" action="ppaction://media"/>
          </p:cNvPr>
          <p:cNvPicPr>
            <a:picLocks noRot="1" noChangeAspect="1"/>
          </p:cNvPicPr>
          <p:nvPr>
            <a:wavAudioFile r:embed="rId1" name="~PP20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4764" y="1600201"/>
            <a:ext cx="2916436" cy="388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129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3XeF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+  4 NH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-----&gt;    12 HF +3 </a:t>
            </a:r>
            <a:r>
              <a:rPr lang="en-US" sz="2400" dirty="0" err="1" smtClean="0"/>
              <a:t>Xe</a:t>
            </a:r>
            <a:r>
              <a:rPr lang="en-US" sz="2400" dirty="0" smtClean="0"/>
              <a:t> + 2N</a:t>
            </a:r>
            <a:r>
              <a:rPr lang="en-US" sz="2400" baseline="-25000" dirty="0" smtClean="0"/>
              <a:t>2</a:t>
            </a:r>
            <a:endParaRPr lang="en-US" sz="2400" dirty="0" smtClean="0"/>
          </a:p>
          <a:p>
            <a:r>
              <a:rPr lang="en-US" sz="2400" dirty="0" smtClean="0"/>
              <a:t>XeF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 +  2Hg  ---</a:t>
            </a:r>
            <a:r>
              <a:rPr lang="en-US" sz="2400" dirty="0" smtClean="0">
                <a:sym typeface="Wingdings" pitchFamily="2" charset="2"/>
              </a:rPr>
              <a:t>- 2Hg</a:t>
            </a:r>
            <a:r>
              <a:rPr lang="en-US" sz="2400" dirty="0" smtClean="0"/>
              <a:t>F</a:t>
            </a:r>
            <a:r>
              <a:rPr lang="en-US" sz="2400" baseline="-25000" dirty="0" smtClean="0"/>
              <a:t>2</a:t>
            </a:r>
            <a:r>
              <a:rPr lang="en-US" sz="2400" dirty="0" smtClean="0">
                <a:sym typeface="Wingdings" pitchFamily="2" charset="2"/>
              </a:rPr>
              <a:t>  +  </a:t>
            </a:r>
            <a:r>
              <a:rPr lang="en-US" sz="2400" dirty="0" err="1" smtClean="0">
                <a:sym typeface="Wingdings" pitchFamily="2" charset="2"/>
              </a:rPr>
              <a:t>Xe</a:t>
            </a:r>
            <a:endParaRPr lang="en-US" sz="2400" dirty="0" smtClean="0">
              <a:sym typeface="Wingdings" pitchFamily="2" charset="2"/>
            </a:endParaRPr>
          </a:p>
          <a:p>
            <a:r>
              <a:rPr lang="en-US" sz="2400" dirty="0" smtClean="0"/>
              <a:t>                            400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C</a:t>
            </a:r>
          </a:p>
          <a:p>
            <a:r>
              <a:rPr lang="en-US" sz="2400" dirty="0" smtClean="0"/>
              <a:t> XeF</a:t>
            </a:r>
            <a:r>
              <a:rPr lang="en-US" sz="2400" baseline="-25000" dirty="0"/>
              <a:t>2</a:t>
            </a:r>
            <a:r>
              <a:rPr lang="en-US" sz="2400" dirty="0" smtClean="0"/>
              <a:t>  +   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    </a:t>
            </a:r>
            <a:r>
              <a:rPr lang="en-US" sz="2400" dirty="0" smtClean="0"/>
              <a:t>--------&gt;      </a:t>
            </a:r>
            <a:r>
              <a:rPr lang="en-US" sz="2400" dirty="0" err="1" smtClean="0"/>
              <a:t>Xe</a:t>
            </a:r>
            <a:r>
              <a:rPr lang="en-US" sz="2400" dirty="0" smtClean="0"/>
              <a:t>    +   2HF</a:t>
            </a:r>
          </a:p>
          <a:p>
            <a:r>
              <a:rPr lang="en-US" sz="2400" dirty="0" smtClean="0"/>
              <a:t>                             400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C </a:t>
            </a:r>
          </a:p>
          <a:p>
            <a:r>
              <a:rPr lang="en-US" sz="2400" dirty="0" smtClean="0"/>
              <a:t> XeF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  +   </a:t>
            </a:r>
            <a:r>
              <a:rPr lang="en-US" sz="2400" dirty="0" smtClean="0"/>
              <a:t>2H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    </a:t>
            </a:r>
            <a:r>
              <a:rPr lang="en-US" sz="2400" dirty="0" smtClean="0"/>
              <a:t>--------&gt;      </a:t>
            </a:r>
            <a:r>
              <a:rPr lang="en-US" sz="2400" dirty="0" err="1" smtClean="0"/>
              <a:t>Xe</a:t>
            </a:r>
            <a:r>
              <a:rPr lang="en-US" sz="2400" dirty="0" smtClean="0"/>
              <a:t>    +   </a:t>
            </a:r>
            <a:r>
              <a:rPr lang="en-US" sz="2400" dirty="0" smtClean="0"/>
              <a:t>4HF</a:t>
            </a:r>
            <a:endParaRPr lang="en-US" sz="2400" dirty="0" smtClean="0"/>
          </a:p>
          <a:p>
            <a:r>
              <a:rPr lang="en-US" sz="2400" dirty="0" smtClean="0"/>
              <a:t>                          400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C                            </a:t>
            </a:r>
          </a:p>
          <a:p>
            <a:r>
              <a:rPr lang="en-US" sz="2400" dirty="0" smtClean="0"/>
              <a:t> XeF</a:t>
            </a:r>
            <a:r>
              <a:rPr lang="en-US" sz="2400" baseline="-25000" dirty="0" smtClean="0"/>
              <a:t>6</a:t>
            </a:r>
            <a:r>
              <a:rPr lang="en-US" sz="2400" dirty="0" smtClean="0"/>
              <a:t>   +   </a:t>
            </a:r>
            <a:r>
              <a:rPr lang="en-US" sz="2400" dirty="0" smtClean="0"/>
              <a:t>3H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    </a:t>
            </a:r>
            <a:r>
              <a:rPr lang="en-US" sz="2400" dirty="0" smtClean="0"/>
              <a:t>--------&gt;      </a:t>
            </a:r>
            <a:r>
              <a:rPr lang="en-US" sz="2400" dirty="0" err="1" smtClean="0"/>
              <a:t>Xe</a:t>
            </a:r>
            <a:r>
              <a:rPr lang="en-US" sz="2400" dirty="0" smtClean="0"/>
              <a:t>    +   </a:t>
            </a:r>
            <a:r>
              <a:rPr lang="en-US" sz="2400" dirty="0" smtClean="0"/>
              <a:t>6HF</a:t>
            </a:r>
            <a:endParaRPr lang="en-US" sz="2400" dirty="0"/>
          </a:p>
        </p:txBody>
      </p:sp>
    </p:spTree>
  </p:cSld>
  <p:clrMapOvr>
    <a:masterClrMapping/>
  </p:clrMapOvr>
  <p:transition advTm="988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3 XeF</a:t>
            </a:r>
            <a:r>
              <a:rPr lang="en-US" sz="2400" baseline="-25000" dirty="0"/>
              <a:t>4</a:t>
            </a:r>
            <a:r>
              <a:rPr lang="en-US" sz="2400" dirty="0" smtClean="0"/>
              <a:t>   +   4NH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  ---</a:t>
            </a:r>
            <a:r>
              <a:rPr lang="en-US" sz="2400" dirty="0" smtClean="0">
                <a:sym typeface="Wingdings" pitchFamily="2" charset="2"/>
              </a:rPr>
              <a:t>  12 HF + 3Xe  + 2</a:t>
            </a:r>
            <a:r>
              <a:rPr lang="en-US" sz="2400" dirty="0" smtClean="0"/>
              <a:t> </a:t>
            </a:r>
            <a:r>
              <a:rPr lang="en-US" sz="2400" dirty="0"/>
              <a:t>N</a:t>
            </a:r>
            <a:r>
              <a:rPr lang="en-US" sz="2400" baseline="-25000" dirty="0"/>
              <a:t>2 </a:t>
            </a:r>
            <a:endParaRPr lang="en-US" sz="2400" dirty="0" smtClean="0">
              <a:sym typeface="Wingdings" pitchFamily="2" charset="2"/>
            </a:endParaRPr>
          </a:p>
          <a:p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smtClean="0">
                <a:sym typeface="Wingdings" pitchFamily="2" charset="2"/>
              </a:rPr>
              <a:t>                            Hydrolysis</a:t>
            </a:r>
          </a:p>
          <a:p>
            <a:r>
              <a:rPr lang="en-US" sz="2400" dirty="0" smtClean="0"/>
              <a:t> XeF</a:t>
            </a:r>
            <a:r>
              <a:rPr lang="en-US" sz="2400" baseline="-25000" dirty="0"/>
              <a:t>6</a:t>
            </a:r>
            <a:r>
              <a:rPr lang="en-US" sz="2400" dirty="0" smtClean="0">
                <a:sym typeface="Wingdings" pitchFamily="2" charset="2"/>
              </a:rPr>
              <a:t>   +    </a:t>
            </a:r>
            <a:r>
              <a:rPr lang="en-US" sz="2400" dirty="0" smtClean="0"/>
              <a:t> </a:t>
            </a:r>
            <a:r>
              <a:rPr lang="en-US" sz="2400" dirty="0"/>
              <a:t>H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dirty="0" smtClean="0">
                <a:sym typeface="Wingdings" pitchFamily="2" charset="2"/>
              </a:rPr>
              <a:t>    -----      </a:t>
            </a:r>
            <a:r>
              <a:rPr lang="en-US" sz="2400" dirty="0" smtClean="0"/>
              <a:t> XeO</a:t>
            </a:r>
            <a:r>
              <a:rPr lang="en-US" sz="2400" baseline="-25000" dirty="0" smtClean="0"/>
              <a:t>4</a:t>
            </a:r>
            <a:r>
              <a:rPr lang="en-US" sz="2400" dirty="0" smtClean="0">
                <a:sym typeface="Wingdings" pitchFamily="2" charset="2"/>
              </a:rPr>
              <a:t> +   2HF</a:t>
            </a:r>
            <a:endParaRPr lang="en-US" sz="2400" dirty="0"/>
          </a:p>
        </p:txBody>
      </p:sp>
    </p:spTree>
  </p:cSld>
  <p:clrMapOvr>
    <a:masterClrMapping/>
  </p:clrMapOvr>
  <p:transition advTm="988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XeO</a:t>
            </a:r>
            <a:r>
              <a:rPr lang="en-US" baseline="-25000" dirty="0" smtClean="0"/>
              <a:t>3</a:t>
            </a:r>
            <a:r>
              <a:rPr lang="en-US" dirty="0" smtClean="0"/>
              <a:t> Structure</a:t>
            </a:r>
            <a:endParaRPr lang="en-IN" dirty="0"/>
          </a:p>
        </p:txBody>
      </p:sp>
      <p:pic>
        <p:nvPicPr>
          <p:cNvPr id="2050" name="Picture 2" descr="C:\Users\KGP\Desktop\IMG_20200422_09084262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4764" y="1828800"/>
            <a:ext cx="3223022" cy="4297363"/>
          </a:xfrm>
          <a:prstGeom prst="rect">
            <a:avLst/>
          </a:prstGeom>
          <a:noFill/>
        </p:spPr>
      </p:pic>
      <p:pic>
        <p:nvPicPr>
          <p:cNvPr id="6" name="~PP756.WAV">
            <a:hlinkClick r:id="" action="ppaction://media"/>
          </p:cNvPr>
          <p:cNvPicPr>
            <a:picLocks noRot="1" noChangeAspect="1"/>
          </p:cNvPicPr>
          <p:nvPr>
            <a:wavAudioFile r:embed="rId1" name="~PP756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64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4764" y="1600201"/>
            <a:ext cx="3394472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~PP675.WAV">
            <a:hlinkClick r:id="" action="ppaction://media"/>
          </p:cNvPr>
          <p:cNvPicPr>
            <a:picLocks noRot="1" noChangeAspect="1"/>
          </p:cNvPicPr>
          <p:nvPr>
            <a:wavAudioFile r:embed="rId1" name="~PP675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IN" dirty="0" err="1" smtClean="0"/>
              <a:t>XeOF</a:t>
            </a:r>
            <a:r>
              <a:rPr lang="en-US" baseline="-25000" dirty="0" smtClean="0"/>
              <a:t>2</a:t>
            </a:r>
            <a:r>
              <a:rPr lang="en-US" dirty="0" smtClean="0"/>
              <a:t> Structure</a:t>
            </a:r>
            <a:endParaRPr lang="en-IN" dirty="0"/>
          </a:p>
        </p:txBody>
      </p:sp>
    </p:spTree>
  </p:cSld>
  <p:clrMapOvr>
    <a:masterClrMapping/>
  </p:clrMapOvr>
  <p:transition advTm="1228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XeOF</a:t>
            </a:r>
            <a:r>
              <a:rPr lang="en-US" baseline="-25000" dirty="0" smtClean="0"/>
              <a:t>4</a:t>
            </a:r>
            <a:r>
              <a:rPr lang="en-US" dirty="0" smtClean="0"/>
              <a:t> </a:t>
            </a:r>
            <a:r>
              <a:rPr lang="en-US" dirty="0" smtClean="0"/>
              <a:t>Structure</a:t>
            </a:r>
            <a:endParaRPr lang="en-IN" dirty="0"/>
          </a:p>
        </p:txBody>
      </p:sp>
      <p:pic>
        <p:nvPicPr>
          <p:cNvPr id="3074" name="Picture 2" descr="C:\Users\KGP\Desktop\IMG_20200422_09085622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  <p:pic>
        <p:nvPicPr>
          <p:cNvPr id="6" name="~PP457.WAV">
            <a:hlinkClick r:id="" action="ppaction://media"/>
          </p:cNvPr>
          <p:cNvPicPr>
            <a:picLocks noRot="1" noChangeAspect="1"/>
          </p:cNvPicPr>
          <p:nvPr>
            <a:wavAudioFile r:embed="rId1" name="~PP457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33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XeO</a:t>
            </a:r>
            <a:r>
              <a:rPr lang="en-US" baseline="-25000" dirty="0" smtClean="0"/>
              <a:t>4</a:t>
            </a:r>
            <a:r>
              <a:rPr lang="en-US" dirty="0" smtClean="0"/>
              <a:t> </a:t>
            </a:r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2. Xenon </a:t>
            </a:r>
            <a:r>
              <a:rPr lang="en-US" b="1" dirty="0" err="1" smtClean="0"/>
              <a:t>tetroxide</a:t>
            </a:r>
            <a:r>
              <a:rPr lang="en-US" b="1" dirty="0" smtClean="0"/>
              <a:t> (</a:t>
            </a:r>
            <a:r>
              <a:rPr lang="en-US" b="1" dirty="0" smtClean="0"/>
              <a:t>XeO</a:t>
            </a:r>
            <a:r>
              <a:rPr lang="en-US" baseline="-25000" dirty="0" smtClean="0"/>
              <a:t>4</a:t>
            </a:r>
            <a:r>
              <a:rPr lang="en-US" b="1" dirty="0" smtClean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It is prepared by treating barium </a:t>
            </a:r>
            <a:r>
              <a:rPr lang="en-US" dirty="0" err="1" smtClean="0"/>
              <a:t>perxenate</a:t>
            </a:r>
            <a:r>
              <a:rPr lang="en-US" dirty="0" smtClean="0"/>
              <a:t> (Ba2XeO6) with anhydrous sulfuric acid.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</a:t>
            </a:r>
            <a:r>
              <a:rPr lang="en-US" baseline="-25000" dirty="0" smtClean="0"/>
              <a:t>2</a:t>
            </a:r>
            <a:r>
              <a:rPr lang="en-US" dirty="0" smtClean="0"/>
              <a:t>XeO</a:t>
            </a:r>
            <a:r>
              <a:rPr lang="en-US" baseline="-25000" dirty="0" smtClean="0"/>
              <a:t>6</a:t>
            </a:r>
            <a:r>
              <a:rPr lang="en-US" dirty="0" smtClean="0"/>
              <a:t> </a:t>
            </a:r>
            <a:r>
              <a:rPr lang="en-US" dirty="0" smtClean="0"/>
              <a:t>+ </a:t>
            </a:r>
            <a:r>
              <a:rPr lang="en-US" dirty="0" smtClean="0"/>
              <a:t>2H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 </a:t>
            </a:r>
            <a:r>
              <a:rPr lang="en-US" dirty="0" smtClean="0"/>
              <a:t>--------&gt; </a:t>
            </a:r>
            <a:r>
              <a:rPr lang="en-US" dirty="0" smtClean="0"/>
              <a:t>XeO</a:t>
            </a:r>
            <a:r>
              <a:rPr lang="en-US" baseline="-25000" dirty="0" smtClean="0"/>
              <a:t>4</a:t>
            </a:r>
            <a:r>
              <a:rPr lang="en-US" dirty="0" smtClean="0"/>
              <a:t> </a:t>
            </a:r>
            <a:r>
              <a:rPr lang="en-US" dirty="0" smtClean="0"/>
              <a:t>+ </a:t>
            </a:r>
            <a:r>
              <a:rPr lang="en-US" dirty="0" smtClean="0"/>
              <a:t>2BaSO</a:t>
            </a:r>
            <a:r>
              <a:rPr lang="en-US" baseline="-25000" dirty="0" smtClean="0"/>
              <a:t>4</a:t>
            </a:r>
            <a:r>
              <a:rPr lang="en-US" dirty="0" smtClean="0"/>
              <a:t> </a:t>
            </a:r>
            <a:r>
              <a:rPr lang="en-US" dirty="0" smtClean="0"/>
              <a:t>+ </a:t>
            </a:r>
            <a:r>
              <a:rPr lang="en-US" dirty="0" smtClean="0"/>
              <a:t>2H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XeO</a:t>
            </a:r>
            <a:r>
              <a:rPr lang="en-US" baseline="-25000" dirty="0" smtClean="0"/>
              <a:t>4</a:t>
            </a:r>
            <a:r>
              <a:rPr lang="en-US" dirty="0" smtClean="0"/>
              <a:t> </a:t>
            </a:r>
            <a:r>
              <a:rPr lang="en-US" dirty="0" smtClean="0"/>
              <a:t>is highly unstable and has tetrahedral structure</a:t>
            </a:r>
            <a:endParaRPr lang="en-US" dirty="0"/>
          </a:p>
        </p:txBody>
      </p:sp>
    </p:spTree>
  </p:cSld>
  <p:clrMapOvr>
    <a:masterClrMapping/>
  </p:clrMapOvr>
  <p:transition advTm="1098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4764" y="2135981"/>
            <a:ext cx="2992636" cy="3990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~PP3681.WAV">
            <a:hlinkClick r:id="" action="ppaction://media"/>
          </p:cNvPr>
          <p:cNvPicPr>
            <a:picLocks noRot="1" noChangeAspect="1"/>
          </p:cNvPicPr>
          <p:nvPr>
            <a:wavAudioFile r:embed="rId1" name="~PP3681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XeOF</a:t>
            </a:r>
            <a:r>
              <a:rPr lang="en-US" baseline="-25000" dirty="0" smtClean="0"/>
              <a:t>4</a:t>
            </a:r>
            <a:r>
              <a:rPr lang="en-US" dirty="0" smtClean="0"/>
              <a:t> </a:t>
            </a:r>
            <a:r>
              <a:rPr lang="en-US" dirty="0" smtClean="0"/>
              <a:t>Structure</a:t>
            </a:r>
            <a:endParaRPr lang="en-US" dirty="0"/>
          </a:p>
        </p:txBody>
      </p:sp>
    </p:spTree>
  </p:cSld>
  <p:clrMapOvr>
    <a:masterClrMapping/>
  </p:clrMapOvr>
  <p:transition advTm="1208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1543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IN" sz="5400" dirty="0" smtClean="0"/>
              <a:t> </a:t>
            </a:r>
            <a:endParaRPr lang="en-IN" sz="5400" dirty="0"/>
          </a:p>
        </p:txBody>
      </p:sp>
      <p:sp>
        <p:nvSpPr>
          <p:cNvPr id="5" name="Rectangle 4"/>
          <p:cNvSpPr/>
          <p:nvPr/>
        </p:nvSpPr>
        <p:spPr>
          <a:xfrm>
            <a:off x="2400347" y="2967335"/>
            <a:ext cx="25424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THANKS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Tm="78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 </a:t>
            </a:r>
            <a:r>
              <a:rPr lang="en-US" dirty="0" smtClean="0"/>
              <a:t>noble </a:t>
            </a:r>
            <a:r>
              <a:rPr lang="en-US" dirty="0" smtClean="0"/>
              <a:t>Gases</a:t>
            </a:r>
            <a:br>
              <a:rPr lang="en-US" dirty="0" smtClean="0"/>
            </a:br>
            <a:r>
              <a:rPr lang="en-US" u="sng" dirty="0" smtClean="0"/>
              <a:t>Physical properties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600" dirty="0" smtClean="0"/>
              <a:t>All colorless, odorless, test less gases</a:t>
            </a:r>
            <a:br>
              <a:rPr lang="en-US" sz="2600" dirty="0" smtClean="0"/>
            </a:br>
            <a:r>
              <a:rPr lang="en-US" sz="2600" dirty="0" smtClean="0"/>
              <a:t>low B. P and freezing point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/>
              <a:t>chemical properties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600" dirty="0" smtClean="0"/>
              <a:t>does not react with other elements</a:t>
            </a:r>
            <a:br>
              <a:rPr lang="en-US" sz="2600" dirty="0" smtClean="0"/>
            </a:br>
            <a:r>
              <a:rPr lang="en-US" sz="2600" dirty="0" smtClean="0"/>
              <a:t>monoatomic</a:t>
            </a:r>
            <a:br>
              <a:rPr lang="en-US" sz="2600" dirty="0" smtClean="0"/>
            </a:br>
            <a:r>
              <a:rPr lang="en-US" sz="2600" dirty="0" smtClean="0"/>
              <a:t>stable octet except helium, so they are most stable</a:t>
            </a:r>
            <a:br>
              <a:rPr lang="en-US" sz="2600" dirty="0" smtClean="0"/>
            </a:br>
            <a:r>
              <a:rPr lang="en-US" sz="2600" dirty="0" smtClean="0"/>
              <a:t>inability to gain or loss electron because they have high ionization value and low electron affinity value</a:t>
            </a:r>
            <a:endParaRPr lang="en-US" sz="2600" dirty="0"/>
          </a:p>
        </p:txBody>
      </p:sp>
      <p:pic>
        <p:nvPicPr>
          <p:cNvPr id="10" name="~PP2214.WAV">
            <a:hlinkClick r:id="" action="ppaction://media"/>
          </p:cNvPr>
          <p:cNvPicPr>
            <a:picLocks noRot="1" noChangeAspect="1"/>
          </p:cNvPicPr>
          <p:nvPr>
            <a:wavAudioFile r:embed="rId1" name="~PP2214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86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sz="2400" dirty="0" smtClean="0"/>
              <a:t>All these gases are chemically unreactive</a:t>
            </a:r>
          </a:p>
          <a:p>
            <a:r>
              <a:rPr lang="en-US" sz="2400" dirty="0" smtClean="0"/>
              <a:t>All noble gases(except radon) are found in the atmosphere</a:t>
            </a:r>
          </a:p>
          <a:p>
            <a:r>
              <a:rPr lang="en-US" sz="2400" dirty="0" smtClean="0"/>
              <a:t>The noble gases have full valence electron shell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3124198"/>
          <a:ext cx="72390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000"/>
                <a:gridCol w="2413000"/>
                <a:gridCol w="2413000"/>
              </a:tblGrid>
              <a:tr h="720297">
                <a:tc>
                  <a:txBody>
                    <a:bodyPr/>
                    <a:lstStyle/>
                    <a:p>
                      <a:r>
                        <a:rPr lang="en-US" dirty="0" smtClean="0"/>
                        <a:t>Inert gas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Atomic 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Electronic configuration</a:t>
                      </a:r>
                      <a:endParaRPr lang="en-US" dirty="0"/>
                    </a:p>
                  </a:txBody>
                  <a:tcPr/>
                </a:tc>
              </a:tr>
              <a:tr h="474661">
                <a:tc>
                  <a:txBody>
                    <a:bodyPr/>
                    <a:lstStyle/>
                    <a:p>
                      <a:r>
                        <a:rPr lang="en-US" dirty="0" smtClean="0"/>
                        <a:t>Helium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474661">
                <a:tc>
                  <a:txBody>
                    <a:bodyPr/>
                    <a:lstStyle/>
                    <a:p>
                      <a:r>
                        <a:rPr lang="en-US" dirty="0" smtClean="0"/>
                        <a:t>Neon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2,8</a:t>
                      </a:r>
                      <a:endParaRPr lang="en-US" dirty="0"/>
                    </a:p>
                  </a:txBody>
                  <a:tcPr/>
                </a:tc>
              </a:tr>
              <a:tr h="474661">
                <a:tc>
                  <a:txBody>
                    <a:bodyPr/>
                    <a:lstStyle/>
                    <a:p>
                      <a:r>
                        <a:rPr lang="en-US" dirty="0" smtClean="0"/>
                        <a:t>Argon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2,8,8</a:t>
                      </a:r>
                      <a:endParaRPr lang="en-US" dirty="0"/>
                    </a:p>
                  </a:txBody>
                  <a:tcPr/>
                </a:tc>
              </a:tr>
              <a:tr h="474661">
                <a:tc>
                  <a:txBody>
                    <a:bodyPr/>
                    <a:lstStyle/>
                    <a:p>
                      <a:r>
                        <a:rPr lang="en-US" dirty="0" smtClean="0"/>
                        <a:t>Krypton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2,8,18,8</a:t>
                      </a:r>
                      <a:endParaRPr lang="en-US" dirty="0"/>
                    </a:p>
                  </a:txBody>
                  <a:tcPr/>
                </a:tc>
              </a:tr>
              <a:tr h="474661">
                <a:tc>
                  <a:txBody>
                    <a:bodyPr/>
                    <a:lstStyle/>
                    <a:p>
                      <a:r>
                        <a:rPr lang="en-US" dirty="0" smtClean="0"/>
                        <a:t>Xenon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2,8,18,18,8</a:t>
                      </a:r>
                      <a:endParaRPr lang="en-US" dirty="0"/>
                    </a:p>
                  </a:txBody>
                  <a:tcPr/>
                </a:tc>
              </a:tr>
              <a:tr h="411598">
                <a:tc>
                  <a:txBody>
                    <a:bodyPr/>
                    <a:lstStyle/>
                    <a:p>
                      <a:r>
                        <a:rPr lang="en-US" dirty="0" smtClean="0"/>
                        <a:t>Radon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2,8,18,32,18,8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~PP819.WAV">
            <a:hlinkClick r:id="" action="ppaction://media"/>
          </p:cNvPr>
          <p:cNvPicPr>
            <a:picLocks noRot="1" noChangeAspect="1"/>
          </p:cNvPicPr>
          <p:nvPr>
            <a:wavAudioFile r:embed="rId1" name="~PP819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53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Element having the atomic number close to inert gas are most reactive, as gain the stable configuration by gain or loss of electron.</a:t>
            </a:r>
          </a:p>
          <a:p>
            <a:r>
              <a:rPr lang="en-US" sz="2400" dirty="0" smtClean="0"/>
              <a:t>The noble gas exists in the monoatomic gaseous state in the atmosphere.</a:t>
            </a:r>
          </a:p>
          <a:p>
            <a:r>
              <a:rPr lang="en-US" sz="2400" dirty="0" smtClean="0"/>
              <a:t>With very high electronegative atom , Xenon, Krypton and Radon forms chemical compounds.</a:t>
            </a:r>
            <a:endParaRPr lang="en-US" sz="2400" dirty="0"/>
          </a:p>
        </p:txBody>
      </p:sp>
      <p:pic>
        <p:nvPicPr>
          <p:cNvPr id="5" name="~PP1694.WAV">
            <a:hlinkClick r:id="" action="ppaction://media"/>
          </p:cNvPr>
          <p:cNvPicPr>
            <a:picLocks noRot="1" noChangeAspect="1"/>
          </p:cNvPicPr>
          <p:nvPr>
            <a:wavAudioFile r:embed="rId1" name="~PP1694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46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 fontScale="55000" lnSpcReduction="20000"/>
          </a:bodyPr>
          <a:lstStyle/>
          <a:p>
            <a:r>
              <a:rPr lang="en-US" sz="3800" dirty="0"/>
              <a:t>The important fluorides of xenon are xenon </a:t>
            </a:r>
            <a:r>
              <a:rPr lang="en-US" sz="3800" dirty="0" smtClean="0"/>
              <a:t>difluoride(XeF</a:t>
            </a:r>
            <a:r>
              <a:rPr lang="en-US" sz="3800" baseline="-25000" dirty="0" smtClean="0"/>
              <a:t>2</a:t>
            </a:r>
            <a:r>
              <a:rPr lang="en-US" sz="3800" dirty="0" smtClean="0"/>
              <a:t>), </a:t>
            </a:r>
            <a:r>
              <a:rPr lang="en-US" sz="3800" dirty="0"/>
              <a:t>Xenon </a:t>
            </a:r>
            <a:r>
              <a:rPr lang="en-US" sz="3800" dirty="0" err="1" smtClean="0"/>
              <a:t>tetrafluoride</a:t>
            </a:r>
            <a:r>
              <a:rPr lang="en-US" sz="3800" dirty="0" smtClean="0"/>
              <a:t>(XeF</a:t>
            </a:r>
            <a:r>
              <a:rPr lang="en-US" sz="3800" baseline="-25000" dirty="0" smtClean="0"/>
              <a:t>4</a:t>
            </a:r>
            <a:r>
              <a:rPr lang="en-US" sz="3800" dirty="0" smtClean="0"/>
              <a:t>) </a:t>
            </a:r>
            <a:r>
              <a:rPr lang="en-US" sz="3800" dirty="0"/>
              <a:t>and xenon hexafluoride.</a:t>
            </a:r>
            <a:br>
              <a:rPr lang="en-US" sz="3800" dirty="0"/>
            </a:br>
            <a:r>
              <a:rPr lang="en-US" sz="3800" dirty="0"/>
              <a:t/>
            </a:r>
            <a:br>
              <a:rPr lang="en-US" sz="3800" dirty="0"/>
            </a:br>
            <a:r>
              <a:rPr lang="en-US" sz="3800" b="1" dirty="0"/>
              <a:t>1. Xenon </a:t>
            </a:r>
            <a:r>
              <a:rPr lang="en-US" sz="3800" b="1" dirty="0" smtClean="0"/>
              <a:t>difluoride(Xe</a:t>
            </a:r>
            <a:r>
              <a:rPr lang="en-US" sz="3800" dirty="0" smtClean="0"/>
              <a:t>F</a:t>
            </a:r>
            <a:r>
              <a:rPr lang="en-US" sz="3800" baseline="-25000" dirty="0" smtClean="0"/>
              <a:t>2</a:t>
            </a:r>
            <a:r>
              <a:rPr lang="en-US" sz="3800" b="1" dirty="0" smtClean="0"/>
              <a:t>)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dirty="0" smtClean="0"/>
              <a:t>It is prepared by heating a mixture of Xenon and fluorine in the ration 2:1 at 400 degree Celsius .</a:t>
            </a:r>
            <a:br>
              <a:rPr lang="en-US" sz="3800" dirty="0" smtClean="0"/>
            </a:b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dirty="0" smtClean="0"/>
              <a:t>Xe + F</a:t>
            </a:r>
            <a:r>
              <a:rPr lang="en-US" sz="3800" baseline="-25000" dirty="0" smtClean="0"/>
              <a:t>2</a:t>
            </a:r>
            <a:r>
              <a:rPr lang="en-US" sz="3800" dirty="0" smtClean="0"/>
              <a:t> ---Ni----&gt; XeF</a:t>
            </a:r>
            <a:r>
              <a:rPr lang="en-US" sz="3800" baseline="-25000" dirty="0" smtClean="0"/>
              <a:t>2</a:t>
            </a:r>
            <a:endParaRPr lang="en-US" sz="3800" dirty="0"/>
          </a:p>
          <a:p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dirty="0" smtClean="0"/>
              <a:t>On hydrolysis it gives oxygen.</a:t>
            </a:r>
            <a:br>
              <a:rPr lang="en-US" sz="3800" dirty="0" smtClean="0"/>
            </a:br>
            <a:endParaRPr lang="en-US" sz="3800" dirty="0"/>
          </a:p>
          <a:p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dirty="0" smtClean="0"/>
              <a:t>2XeF</a:t>
            </a:r>
            <a:r>
              <a:rPr lang="en-US" sz="3800" baseline="-25000" dirty="0" smtClean="0"/>
              <a:t>2</a:t>
            </a:r>
            <a:r>
              <a:rPr lang="en-US" sz="3800" dirty="0" smtClean="0"/>
              <a:t> + 2 H</a:t>
            </a:r>
            <a:r>
              <a:rPr lang="en-US" sz="3800" baseline="-25000" dirty="0" smtClean="0"/>
              <a:t>2</a:t>
            </a:r>
            <a:r>
              <a:rPr lang="en-US" sz="3800" dirty="0" smtClean="0"/>
              <a:t>O -------&gt; 2Xe + 4HF + </a:t>
            </a:r>
            <a:r>
              <a:rPr lang="en-US" sz="3800" dirty="0" smtClean="0"/>
              <a:t>O</a:t>
            </a:r>
            <a:r>
              <a:rPr lang="en-US" sz="3800" baseline="-25000" dirty="0" smtClean="0"/>
              <a:t>2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dirty="0" smtClean="0"/>
              <a:t>In XeF</a:t>
            </a:r>
            <a:r>
              <a:rPr lang="en-US" sz="3800" baseline="-25000" dirty="0" smtClean="0"/>
              <a:t>2</a:t>
            </a:r>
            <a:r>
              <a:rPr lang="en-US" sz="3800" dirty="0" smtClean="0"/>
              <a:t> Xenon is sp</a:t>
            </a:r>
            <a:r>
              <a:rPr lang="en-US" sz="3800" baseline="30000" dirty="0" smtClean="0"/>
              <a:t>3</a:t>
            </a:r>
            <a:r>
              <a:rPr lang="en-US" sz="3800" dirty="0" smtClean="0"/>
              <a:t>d hybridized and the molecule has linear structure.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 advTm="1428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2. Xenon tetrafluoride </a:t>
            </a:r>
            <a:r>
              <a:rPr lang="en-US" b="1" dirty="0" smtClean="0"/>
              <a:t>(</a:t>
            </a:r>
            <a:r>
              <a:rPr lang="en-US" dirty="0" smtClean="0"/>
              <a:t> XeF</a:t>
            </a:r>
            <a:r>
              <a:rPr lang="en-US" baseline="-25000" dirty="0" smtClean="0"/>
              <a:t>4</a:t>
            </a:r>
            <a:r>
              <a:rPr lang="en-US" b="1" dirty="0" smtClean="0"/>
              <a:t>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It is prepared by heating a mixture of </a:t>
            </a:r>
            <a:r>
              <a:rPr lang="en-US" dirty="0" err="1"/>
              <a:t>Xe</a:t>
            </a:r>
            <a:r>
              <a:rPr lang="en-US" dirty="0"/>
              <a:t> and </a:t>
            </a:r>
            <a:r>
              <a:rPr lang="en-US" dirty="0" smtClean="0"/>
              <a:t>F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in the molecular ratio 1:5 at 400 degree Celsius and 6 </a:t>
            </a:r>
            <a:r>
              <a:rPr lang="en-US" dirty="0" err="1"/>
              <a:t>atm</a:t>
            </a:r>
            <a:r>
              <a:rPr lang="en-US" dirty="0"/>
              <a:t> 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Xe</a:t>
            </a:r>
            <a:r>
              <a:rPr lang="en-US" dirty="0"/>
              <a:t> + </a:t>
            </a:r>
            <a:r>
              <a:rPr lang="en-US" dirty="0" smtClean="0"/>
              <a:t>2F</a:t>
            </a:r>
            <a:r>
              <a:rPr lang="en-US" baseline="-25000" dirty="0" smtClean="0"/>
              <a:t>2</a:t>
            </a:r>
            <a:r>
              <a:rPr lang="en-US" dirty="0" smtClean="0"/>
              <a:t>  </a:t>
            </a:r>
            <a:r>
              <a:rPr lang="en-US" dirty="0"/>
              <a:t>---------&gt; </a:t>
            </a:r>
            <a:r>
              <a:rPr lang="en-US" dirty="0" smtClean="0"/>
              <a:t>XeF</a:t>
            </a:r>
            <a:r>
              <a:rPr lang="en-US" baseline="-25000" dirty="0" smtClean="0"/>
              <a:t>4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With water it forms XeO</a:t>
            </a:r>
            <a:r>
              <a:rPr lang="en-US" baseline="-25000" dirty="0" smtClean="0"/>
              <a:t>3 .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6 </a:t>
            </a:r>
            <a:r>
              <a:rPr lang="en-US" dirty="0" smtClean="0"/>
              <a:t>XeF</a:t>
            </a:r>
            <a:r>
              <a:rPr lang="en-US" baseline="-25000" dirty="0" smtClean="0"/>
              <a:t>4</a:t>
            </a:r>
            <a:r>
              <a:rPr lang="en-US" dirty="0" smtClean="0"/>
              <a:t> </a:t>
            </a:r>
            <a:r>
              <a:rPr lang="en-US" dirty="0"/>
              <a:t>+ 12 </a:t>
            </a:r>
            <a:r>
              <a:rPr lang="en-US" dirty="0" smtClean="0"/>
              <a:t> H</a:t>
            </a:r>
            <a:r>
              <a:rPr lang="en-US" baseline="-25000" dirty="0" smtClean="0"/>
              <a:t>2</a:t>
            </a:r>
            <a:r>
              <a:rPr lang="en-US" dirty="0" smtClean="0"/>
              <a:t>O ---------&gt; </a:t>
            </a:r>
            <a:r>
              <a:rPr lang="en-US" dirty="0"/>
              <a:t>2 </a:t>
            </a:r>
            <a:r>
              <a:rPr lang="en-US" dirty="0" smtClean="0"/>
              <a:t>XeO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/>
              <a:t>+ 4 </a:t>
            </a:r>
            <a:r>
              <a:rPr lang="en-US" dirty="0" err="1"/>
              <a:t>Xe</a:t>
            </a:r>
            <a:r>
              <a:rPr lang="en-US" dirty="0"/>
              <a:t> + </a:t>
            </a:r>
            <a:r>
              <a:rPr lang="en-US" dirty="0" smtClean="0"/>
              <a:t>3O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+ 24 HF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In </a:t>
            </a:r>
            <a:r>
              <a:rPr lang="en-US" dirty="0" smtClean="0"/>
              <a:t>XeF</a:t>
            </a:r>
            <a:r>
              <a:rPr lang="en-US" baseline="-25000" dirty="0" smtClean="0"/>
              <a:t>4</a:t>
            </a:r>
            <a:r>
              <a:rPr lang="en-US" dirty="0" smtClean="0"/>
              <a:t>, </a:t>
            </a:r>
            <a:r>
              <a:rPr lang="en-US" dirty="0"/>
              <a:t>Xenon is in </a:t>
            </a:r>
            <a:r>
              <a:rPr lang="en-US" dirty="0" smtClean="0"/>
              <a:t>sp</a:t>
            </a:r>
            <a:r>
              <a:rPr lang="en-US" baseline="30000" dirty="0" smtClean="0"/>
              <a:t>3</a:t>
            </a:r>
            <a:r>
              <a:rPr lang="en-US" dirty="0" smtClean="0"/>
              <a:t>d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smtClean="0"/>
              <a:t>hybridized </a:t>
            </a:r>
            <a:r>
              <a:rPr lang="en-US" dirty="0"/>
              <a:t>state and has square planar geometry.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ransition advTm="2358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3. Xenon hexafluoride [</a:t>
            </a:r>
            <a:r>
              <a:rPr lang="en-US" b="1" dirty="0" smtClean="0"/>
              <a:t>Xe</a:t>
            </a:r>
            <a:r>
              <a:rPr lang="en-US" dirty="0" smtClean="0"/>
              <a:t>F</a:t>
            </a:r>
            <a:r>
              <a:rPr lang="en-US" baseline="-25000" dirty="0" smtClean="0"/>
              <a:t>6</a:t>
            </a:r>
            <a:r>
              <a:rPr lang="en-US" dirty="0" smtClean="0"/>
              <a:t>  ]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XeF</a:t>
            </a:r>
            <a:r>
              <a:rPr lang="en-US" baseline="-25000" dirty="0" smtClean="0"/>
              <a:t>6</a:t>
            </a:r>
            <a:r>
              <a:rPr lang="en-US" dirty="0" smtClean="0"/>
              <a:t> </a:t>
            </a:r>
            <a:r>
              <a:rPr lang="en-US" dirty="0"/>
              <a:t>molecule possesses distorted octahedral structure. The </a:t>
            </a:r>
            <a:r>
              <a:rPr lang="en-US" dirty="0" err="1"/>
              <a:t>Xe</a:t>
            </a:r>
            <a:r>
              <a:rPr lang="en-US" dirty="0"/>
              <a:t> atom in </a:t>
            </a:r>
            <a:r>
              <a:rPr lang="en-US" dirty="0" smtClean="0"/>
              <a:t> XeF</a:t>
            </a:r>
            <a:r>
              <a:rPr lang="en-US" baseline="-25000" dirty="0" smtClean="0"/>
              <a:t>6</a:t>
            </a:r>
            <a:r>
              <a:rPr lang="en-US" dirty="0" smtClean="0"/>
              <a:t> </a:t>
            </a:r>
            <a:r>
              <a:rPr lang="en-US" dirty="0"/>
              <a:t>is in </a:t>
            </a:r>
            <a:r>
              <a:rPr lang="en-US" dirty="0" smtClean="0"/>
              <a:t>SP</a:t>
            </a:r>
            <a:r>
              <a:rPr lang="en-US" baseline="30000" dirty="0" smtClean="0"/>
              <a:t>3</a:t>
            </a:r>
            <a:r>
              <a:rPr lang="en-US" dirty="0" smtClean="0"/>
              <a:t>d</a:t>
            </a:r>
            <a:r>
              <a:rPr lang="en-US" baseline="30000" dirty="0" smtClean="0"/>
              <a:t>3</a:t>
            </a:r>
            <a:r>
              <a:rPr lang="en-US" dirty="0" smtClean="0"/>
              <a:t> hybridization.</a:t>
            </a:r>
            <a:endParaRPr lang="en-US" dirty="0"/>
          </a:p>
        </p:txBody>
      </p:sp>
    </p:spTree>
  </p:cSld>
  <p:clrMapOvr>
    <a:masterClrMapping/>
  </p:clrMapOvr>
  <p:transition advTm="458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Structure of XeF2-</a:t>
            </a:r>
            <a:br>
              <a:rPr lang="en-US" dirty="0" smtClean="0"/>
            </a:br>
            <a:r>
              <a:rPr lang="en-US" dirty="0" smtClean="0"/>
              <a:t>according to VSEPR-2 </a:t>
            </a:r>
            <a:r>
              <a:rPr lang="en-US" dirty="0" err="1" smtClean="0"/>
              <a:t>b.p</a:t>
            </a:r>
            <a:r>
              <a:rPr lang="en-US" dirty="0" smtClean="0"/>
              <a:t>., 3 </a:t>
            </a:r>
            <a:r>
              <a:rPr lang="en-US" dirty="0" err="1" smtClean="0"/>
              <a:t>l.p</a:t>
            </a:r>
            <a:r>
              <a:rPr lang="en-US" dirty="0" smtClean="0"/>
              <a:t>., structure -linear</a:t>
            </a:r>
            <a:endParaRPr lang="en-US" dirty="0"/>
          </a:p>
        </p:txBody>
      </p:sp>
      <p:pic>
        <p:nvPicPr>
          <p:cNvPr id="4" name="Picture 2" descr="C:\Users\KGP\Desktop\IMG_20200422_09074763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1" y="1981200"/>
            <a:ext cx="2971800" cy="3961187"/>
          </a:xfrm>
          <a:prstGeom prst="rect">
            <a:avLst/>
          </a:prstGeom>
          <a:noFill/>
        </p:spPr>
      </p:pic>
      <p:pic>
        <p:nvPicPr>
          <p:cNvPr id="6" name="~PP2671.WAV">
            <a:hlinkClick r:id="" action="ppaction://media"/>
          </p:cNvPr>
          <p:cNvPicPr>
            <a:picLocks noRot="1" noChangeAspect="1"/>
          </p:cNvPicPr>
          <p:nvPr>
            <a:wavAudioFile r:embed="rId1" name="~PP2671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13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Structure of </a:t>
            </a:r>
            <a:r>
              <a:rPr lang="en-US" dirty="0" smtClean="0"/>
              <a:t>XeF</a:t>
            </a:r>
            <a:r>
              <a:rPr lang="en-US" baseline="-25000" dirty="0" smtClean="0"/>
              <a:t>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vsepr-4B.P., 2L.P., square pyramidal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981200"/>
            <a:ext cx="339447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~PP2712.WAV">
            <a:hlinkClick r:id="" action="ppaction://media"/>
          </p:cNvPr>
          <p:cNvPicPr>
            <a:picLocks noRot="1" noChangeAspect="1"/>
          </p:cNvPicPr>
          <p:nvPr>
            <a:wavAudioFile r:embed="rId1" name="~PP2712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06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262</Words>
  <Application>Microsoft Office PowerPoint</Application>
  <PresentationFormat>On-screen Show (4:3)</PresentationFormat>
  <Paragraphs>62</Paragraphs>
  <Slides>18</Slides>
  <Notes>0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Chemical properties of noble gases, structure and bonding in xenon. </vt:lpstr>
      <vt:lpstr>Slide 2</vt:lpstr>
      <vt:lpstr>Slide 3</vt:lpstr>
      <vt:lpstr>Slide 4</vt:lpstr>
      <vt:lpstr>Slide 5</vt:lpstr>
      <vt:lpstr>Slide 6</vt:lpstr>
      <vt:lpstr>Slide 7</vt:lpstr>
      <vt:lpstr>Structure of XeF2- according to VSEPR-2 b.p., 3 l.p., structure -linear</vt:lpstr>
      <vt:lpstr>Structure of XeF4 vsepr-4B.P., 2L.P., square pyramidal</vt:lpstr>
      <vt:lpstr>XeF6 Structure</vt:lpstr>
      <vt:lpstr>Slide 11</vt:lpstr>
      <vt:lpstr>Slide 12</vt:lpstr>
      <vt:lpstr>XeO3 Structure</vt:lpstr>
      <vt:lpstr>XeOF2 Structure</vt:lpstr>
      <vt:lpstr>XeOF4 Structure</vt:lpstr>
      <vt:lpstr>XeO4 Structure</vt:lpstr>
      <vt:lpstr>XeOF4 Structure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properties of nobal gasses, xenonstructure and bonding in xenon.</dc:title>
  <dc:creator>DELL</dc:creator>
  <cp:lastModifiedBy>KGP</cp:lastModifiedBy>
  <cp:revision>56</cp:revision>
  <dcterms:created xsi:type="dcterms:W3CDTF">2020-04-19T05:35:51Z</dcterms:created>
  <dcterms:modified xsi:type="dcterms:W3CDTF">2020-04-23T11:36:25Z</dcterms:modified>
</cp:coreProperties>
</file>